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03366"/>
                </a:solidFill>
              </a:defRPr>
            </a:pPr>
            <a:r>
              <a:rPr sz="2800"/>
              <a:t>Executive </a:t>
            </a:r>
            <a:r>
              <a:rPr sz="2800"/>
              <a:t>Summary</a:t>
            </a:r>
            <a:r>
              <a:rPr sz="2800" smtClean="0"/>
              <a:t>:</a:t>
            </a:r>
            <a:endParaRPr lang="en-IN" sz="2800" dirty="0" smtClean="0"/>
          </a:p>
          <a:p>
            <a:pPr>
              <a:defRPr sz="2400" b="1">
                <a:solidFill>
                  <a:srgbClr val="003366"/>
                </a:solidFill>
              </a:defRPr>
            </a:pPr>
            <a:r>
              <a:rPr sz="2800" smtClean="0"/>
              <a:t>Lifetime </a:t>
            </a:r>
            <a:r>
              <a:rPr sz="2800"/>
              <a:t>Value Modeling for Distributor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714375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endParaRPr/>
          </a:p>
          <a:p>
            <a:pPr>
              <a:defRPr sz="1400"/>
            </a:pPr>
            <a:r>
              <a:rPr sz="2800">
                <a:latin typeface="+mj-lt"/>
              </a:rPr>
              <a:t>Key Insight:</a:t>
            </a:r>
          </a:p>
          <a:p>
            <a:pPr>
              <a:defRPr sz="1400"/>
            </a:pPr>
            <a:r>
              <a:rPr sz="2800">
                <a:latin typeface="+mj-lt"/>
              </a:rPr>
              <a:t>Distributor LTV must capture not just purchases, but recruitment, training, and network impact.</a:t>
            </a:r>
          </a:p>
          <a:p>
            <a:pPr>
              <a:defRPr sz="1400"/>
            </a:pPr>
            <a:endParaRPr sz="2800">
              <a:latin typeface="+mj-lt"/>
            </a:endParaRPr>
          </a:p>
          <a:p>
            <a:pPr>
              <a:defRPr sz="1400"/>
            </a:pPr>
            <a:r>
              <a:rPr sz="2800">
                <a:latin typeface="+mj-lt"/>
              </a:rPr>
              <a:t>Predictive Feature Highlights:</a:t>
            </a:r>
          </a:p>
          <a:p>
            <a:pPr>
              <a:defRPr sz="1400"/>
            </a:pPr>
            <a:r>
              <a:rPr sz="2800">
                <a:latin typeface="+mj-lt"/>
              </a:rPr>
              <a:t>• RFM + time-based cadence</a:t>
            </a:r>
          </a:p>
          <a:p>
            <a:pPr>
              <a:defRPr sz="1400"/>
            </a:pPr>
            <a:r>
              <a:rPr sz="2800">
                <a:latin typeface="+mj-lt"/>
              </a:rPr>
              <a:t>• Network/downline activation metrics</a:t>
            </a:r>
          </a:p>
          <a:p>
            <a:pPr>
              <a:defRPr sz="1400"/>
            </a:pPr>
            <a:r>
              <a:rPr sz="2800">
                <a:latin typeface="+mj-lt"/>
              </a:rPr>
              <a:t>• Engagement &amp; skill signals</a:t>
            </a:r>
          </a:p>
          <a:p>
            <a:pPr>
              <a:defRPr sz="1400"/>
            </a:pPr>
            <a:r>
              <a:rPr sz="2800">
                <a:latin typeface="+mj-lt"/>
              </a:rPr>
              <a:t>• Uplift (incremental) modeling</a:t>
            </a:r>
          </a:p>
          <a:p>
            <a:pPr>
              <a:defRPr sz="1400"/>
            </a:pPr>
            <a:r>
              <a:rPr sz="2800">
                <a:latin typeface="+mj-lt"/>
              </a:rPr>
              <a:t>• Survival analysis for lifetime prediction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endParaRPr/>
          </a:p>
          <a:p>
            <a:pPr>
              <a:defRPr sz="1400"/>
            </a:pPr>
            <a:endParaRPr/>
          </a:p>
          <a:p>
            <a:pPr>
              <a:defRPr sz="1400"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09043"/>
          </a:xfrm>
        </p:spPr>
        <p:txBody>
          <a:bodyPr>
            <a:normAutofit/>
          </a:bodyPr>
          <a:lstStyle/>
          <a:p>
            <a:pPr>
              <a:defRPr sz="1400"/>
            </a:pPr>
            <a:r>
              <a:rPr lang="en-IN" sz="3200" dirty="0" smtClean="0"/>
              <a:t>Market Benchmarks (2025):</a:t>
            </a:r>
            <a:br>
              <a:rPr lang="en-IN" sz="3200" dirty="0" smtClean="0"/>
            </a:br>
            <a:r>
              <a:rPr lang="en-IN" sz="3200" dirty="0" smtClean="0"/>
              <a:t>• </a:t>
            </a:r>
            <a:r>
              <a:rPr lang="en-IN" sz="3200" dirty="0" err="1" smtClean="0"/>
              <a:t>Avg</a:t>
            </a:r>
            <a:r>
              <a:rPr lang="en-IN" sz="3200" dirty="0" smtClean="0"/>
              <a:t> Retail CLV: $168</a:t>
            </a:r>
            <a:br>
              <a:rPr lang="en-IN" sz="3200" dirty="0" smtClean="0"/>
            </a:br>
            <a:r>
              <a:rPr lang="en-IN" sz="3200" dirty="0" smtClean="0"/>
              <a:t>• Subscription CLV: $1,200+</a:t>
            </a:r>
            <a:br>
              <a:rPr lang="en-IN" sz="3200" dirty="0" smtClean="0"/>
            </a:br>
            <a:r>
              <a:rPr lang="en-IN" sz="3200" dirty="0" smtClean="0"/>
              <a:t>• Direct Selling CLV (est.): $420</a:t>
            </a:r>
            <a:br>
              <a:rPr lang="en-IN" sz="3200" dirty="0" smtClean="0"/>
            </a:br>
            <a:r>
              <a:rPr lang="en-IN" sz="3200" dirty="0" smtClean="0"/>
              <a:t>• CLV:CAC healthy ratio: 3:1</a:t>
            </a:r>
            <a:br>
              <a:rPr lang="en-IN" sz="3200" dirty="0" smtClean="0"/>
            </a:br>
            <a:r>
              <a:rPr lang="en-IN" sz="3200" dirty="0" smtClean="0"/>
              <a:t>• Repeat purchase rate: 15–30%</a:t>
            </a:r>
            <a:br>
              <a:rPr lang="en-IN" sz="3200" dirty="0" smtClean="0"/>
            </a:br>
            <a:endParaRPr lang="en-IN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985485"/>
          </a:xfrm>
        </p:spPr>
        <p:txBody>
          <a:bodyPr>
            <a:normAutofit/>
          </a:bodyPr>
          <a:lstStyle/>
          <a:p>
            <a:pPr>
              <a:defRPr sz="1400"/>
            </a:pPr>
            <a:r>
              <a:rPr lang="en-IN" sz="3200" dirty="0" smtClean="0"/>
              <a:t>Strategic Recommendations:</a:t>
            </a:r>
            <a:br>
              <a:rPr lang="en-IN" sz="3200" dirty="0" smtClean="0"/>
            </a:br>
            <a:r>
              <a:rPr lang="en-IN" sz="3200" dirty="0" smtClean="0"/>
              <a:t>• Build hierarchical LTV models</a:t>
            </a:r>
            <a:br>
              <a:rPr lang="en-IN" sz="3200" dirty="0" smtClean="0"/>
            </a:br>
            <a:r>
              <a:rPr lang="en-IN" sz="3200" dirty="0" smtClean="0"/>
              <a:t>• Use uplift ML for interventions</a:t>
            </a:r>
            <a:br>
              <a:rPr lang="en-IN" sz="3200" dirty="0" smtClean="0"/>
            </a:br>
            <a:r>
              <a:rPr lang="en-IN" sz="3200" dirty="0" smtClean="0"/>
              <a:t>• Implement real-time scoring via feature stores</a:t>
            </a:r>
            <a:br>
              <a:rPr lang="en-IN" sz="3200" dirty="0" smtClean="0"/>
            </a:br>
            <a:r>
              <a:rPr lang="en-IN" sz="3200" dirty="0" smtClean="0"/>
              <a:t>• Track </a:t>
            </a:r>
            <a:r>
              <a:rPr lang="en-IN" sz="3200" dirty="0" err="1" smtClean="0"/>
              <a:t>downline</a:t>
            </a:r>
            <a:r>
              <a:rPr lang="en-IN" sz="3200" dirty="0" smtClean="0"/>
              <a:t> activation, churn, and ARPU</a:t>
            </a:r>
            <a:br>
              <a:rPr lang="en-IN" sz="3200" dirty="0" smtClean="0"/>
            </a:br>
            <a:r>
              <a:rPr lang="en-IN" sz="3200" dirty="0" smtClean="0"/>
              <a:t>• Apply </a:t>
            </a:r>
            <a:r>
              <a:rPr lang="en-IN" sz="3200" dirty="0" err="1" smtClean="0"/>
              <a:t>explainability</a:t>
            </a:r>
            <a:r>
              <a:rPr lang="en-IN" sz="3200" dirty="0" smtClean="0"/>
              <a:t> (SHAP) for business trust</a:t>
            </a:r>
            <a:br>
              <a:rPr lang="en-IN" sz="3200" dirty="0" smtClean="0"/>
            </a:br>
            <a:endParaRPr lang="en-IN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1400"/>
            </a:pPr>
            <a:r>
              <a:rPr lang="en-IN" sz="2400" dirty="0" smtClean="0"/>
              <a:t>Outcome:</a:t>
            </a:r>
            <a:br>
              <a:rPr lang="en-IN" sz="2400" dirty="0" smtClean="0"/>
            </a:br>
            <a:r>
              <a:rPr lang="en-IN" sz="2400" dirty="0" smtClean="0"/>
              <a:t>Companies applying advanced LTV </a:t>
            </a:r>
            <a:r>
              <a:rPr lang="en-IN" sz="2400" dirty="0" err="1" smtClean="0"/>
              <a:t>modeling</a:t>
            </a:r>
            <a:r>
              <a:rPr lang="en-IN" sz="2400" dirty="0" smtClean="0"/>
              <a:t> achieve 10–25% better retention and ROI on distributor incentives.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pic>
        <p:nvPicPr>
          <p:cNvPr id="3" name="Picture 2" descr="clv_benchmark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35" y="2384474"/>
            <a:ext cx="7315200" cy="44735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69</Words>
  <Application>Microsoft Macintosh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Market Benchmarks (2025): • Avg Retail CLV: $168 • Subscription CLV: $1,200+ • Direct Selling CLV (est.): $420 • CLV:CAC healthy ratio: 3:1 • Repeat purchase rate: 15–30% </vt:lpstr>
      <vt:lpstr>Strategic Recommendations: • Build hierarchical LTV models • Use uplift ML for interventions • Implement real-time scoring via feature stores • Track downline activation, churn, and ARPU • Apply explainability (SHAP) for business trust </vt:lpstr>
      <vt:lpstr>Outcome: Companies applying advanced LTV modeling achieve 10–25% better retention and ROI on distributor incentives. 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2025-10-01T22:22:00Z</dcterms:modified>
  <cp:category/>
</cp:coreProperties>
</file>